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68" r:id="rId2"/>
    <p:sldId id="277" r:id="rId3"/>
    <p:sldId id="269" r:id="rId4"/>
    <p:sldId id="271" r:id="rId5"/>
    <p:sldId id="272" r:id="rId6"/>
    <p:sldId id="274" r:id="rId7"/>
    <p:sldId id="273" r:id="rId8"/>
    <p:sldId id="275" r:id="rId9"/>
    <p:sldId id="27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7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4" d="100"/>
          <a:sy n="94" d="100"/>
        </p:scale>
        <p:origin x="62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7B7C05-4B05-489B-A1DC-422E95759B21}" type="datetimeFigureOut">
              <a:rPr lang="en-US" smtClean="0"/>
              <a:t>2/21/2022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DAF84-50FA-4EDA-8535-873CF68B3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9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0CF5A4-E87A-4FF2-ADA1-90E1DB5AF9B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5" name="Rectangle 4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844937" y="1950720"/>
            <a:ext cx="5024846" cy="1469980"/>
          </a:xfr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>
              <a:defRPr lang="en-US" sz="4000"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844936" y="3602038"/>
            <a:ext cx="5024847" cy="699996"/>
          </a:xfrm>
        </p:spPr>
        <p:txBody>
          <a:bodyPr vert="horz" lIns="91440" tIns="45720" rIns="91440" bIns="45720" rtlCol="0">
            <a:normAutofit fontScale="85000" lnSpcReduction="20000"/>
          </a:bodyPr>
          <a:lstStyle>
            <a:lvl1pPr>
              <a:defRPr kumimoji="0" lang="en-US" sz="2000" b="0" i="0" u="none" strike="noStrike" cap="none" spc="0" normalizeH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/>
              <a:t>Click to edit Master subtitle style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90" y="159801"/>
            <a:ext cx="2950711" cy="61637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2160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8879" y="1"/>
            <a:ext cx="12197021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4937" y="1950720"/>
            <a:ext cx="5024846" cy="1469980"/>
          </a:xfr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>
              <a:defRPr lang="en-US" sz="4000"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  <a:ea typeface="+mn-ea"/>
                <a:cs typeface="+mn-cs"/>
              </a:defRPr>
            </a:lvl1pPr>
          </a:lstStyle>
          <a:p>
            <a:pPr marL="0" marR="0" lvl="0" indent="0" algn="ctr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4936" y="3602038"/>
            <a:ext cx="5024847" cy="699996"/>
          </a:xfrm>
        </p:spPr>
        <p:txBody>
          <a:bodyPr vert="horz" lIns="91440" tIns="45720" rIns="91440" bIns="45720" rtlCol="0">
            <a:normAutofit fontScale="85000" lnSpcReduction="20000"/>
          </a:bodyPr>
          <a:lstStyle>
            <a:lvl1pPr>
              <a:defRPr kumimoji="0" lang="en-US" sz="2000" b="0" i="0" u="none" strike="noStrike" cap="none" spc="0" normalizeH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cs typeface="Segoe UI" panose="020B0502040204020203" pitchFamily="34" charset="0"/>
              </a:defRPr>
            </a:lvl1pPr>
          </a:lstStyle>
          <a:p>
            <a:pPr marL="0" marR="0" lvl="0" indent="0" algn="ctr" fontAlgn="auto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</a:pPr>
            <a:r>
              <a:rPr lang="en-US"/>
              <a:t>Click to edit Master subtitle style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6" name="Rectangle 15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4279" y="1449176"/>
            <a:ext cx="3792041" cy="513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51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0" name="Rectangle 9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3582" y="1490899"/>
            <a:ext cx="4791871" cy="2822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971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Group 8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11" name="Rectangle 10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13772" y="1923444"/>
            <a:ext cx="5596613" cy="2322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57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grpSp>
        <p:nvGrpSpPr>
          <p:cNvPr id="8" name="Group 7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9" name="Rectangle 8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72110" y="1810249"/>
            <a:ext cx="2786113" cy="295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384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0000">
                <a:srgbClr val="494885"/>
              </a:gs>
              <a:gs pos="0">
                <a:srgbClr val="6767AA">
                  <a:lumMod val="75000"/>
                  <a:lumOff val="25000"/>
                </a:srgbClr>
              </a:gs>
              <a:gs pos="100000">
                <a:srgbClr val="494885">
                  <a:lumMod val="5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5" name="Group 4"/>
          <p:cNvGrpSpPr/>
          <p:nvPr userDrawn="1"/>
        </p:nvGrpSpPr>
        <p:grpSpPr>
          <a:xfrm>
            <a:off x="3616960" y="6416040"/>
            <a:ext cx="8575040" cy="446620"/>
            <a:chOff x="3616960" y="6400800"/>
            <a:chExt cx="8575040" cy="446620"/>
          </a:xfrm>
        </p:grpSpPr>
        <p:sp>
          <p:nvSpPr>
            <p:cNvPr id="6" name="Rectangle 5"/>
            <p:cNvSpPr/>
            <p:nvPr/>
          </p:nvSpPr>
          <p:spPr>
            <a:xfrm>
              <a:off x="3616960" y="6400800"/>
              <a:ext cx="8575040" cy="446620"/>
            </a:xfrm>
            <a:prstGeom prst="rect">
              <a:avLst/>
            </a:prstGeom>
            <a:gradFill>
              <a:gsLst>
                <a:gs pos="0">
                  <a:srgbClr val="252525">
                    <a:alpha val="0"/>
                  </a:srgbClr>
                </a:gs>
                <a:gs pos="40000">
                  <a:schemeClr val="tx1">
                    <a:alpha val="4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974080" y="6470221"/>
              <a:ext cx="608532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30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entury Gothic" panose="020B0502020202020204" pitchFamily="34" charset="0"/>
                  <a:ea typeface="+mn-ea"/>
                  <a:cs typeface="+mn-cs"/>
                </a:rPr>
                <a:t>DEPARTEMEN KEBIJAKAN EKONOMI DAN MONETER</a:t>
              </a:r>
              <a:endParaRPr kumimoji="0" lang="id-ID" sz="1400" b="0" i="0" u="none" strike="noStrike" kern="1200" cap="none" spc="3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98171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80" y="24605"/>
            <a:ext cx="11221720" cy="42243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kumimoji="0" lang="en-US" sz="2400" b="1" i="0" u="none" strike="noStrike" cap="none" spc="0" normalizeH="0" baseline="0">
                <a:ln>
                  <a:noFill/>
                </a:ln>
                <a:solidFill>
                  <a:srgbClr val="F4C5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Myriad Pro Cond" panose="020B0506030403020204" pitchFamily="34" charset="0"/>
                <a:cs typeface="Segoe UI Light" panose="020B0502040204020203" pitchFamily="34" charset="0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80" y="555625"/>
            <a:ext cx="12029440" cy="341632"/>
          </a:xfrm>
        </p:spPr>
        <p:txBody>
          <a:bodyPr wrap="square">
            <a:spAutoFit/>
          </a:bodyPr>
          <a:lstStyle>
            <a:lvl1pPr>
              <a:defRPr lang="en-US" dirty="0" smtClean="0">
                <a:solidFill>
                  <a:srgbClr val="5E5B9F"/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FBA5B126-2642-4F13-893A-267AD4CFF73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880" y="990293"/>
            <a:ext cx="11988000" cy="5682513"/>
          </a:xfrm>
          <a:prstGeom prst="rect">
            <a:avLst/>
          </a:prstGeom>
        </p:spPr>
        <p:txBody>
          <a:bodyPr>
            <a:normAutofit/>
          </a:bodyPr>
          <a:lstStyle>
            <a:lvl1pPr marL="180975" indent="-180975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600" b="0" i="0">
                <a:solidFill>
                  <a:schemeClr val="tx1"/>
                </a:solidFill>
                <a:latin typeface="+mn-lt"/>
              </a:defRPr>
            </a:lvl1pPr>
            <a:lvl2pPr marL="444500" indent="-263525">
              <a:spcBef>
                <a:spcPts val="0"/>
              </a:spcBef>
              <a:spcAft>
                <a:spcPts val="300"/>
              </a:spcAft>
              <a:buFont typeface="Wingdings" panose="05000000000000000000" pitchFamily="2" charset="2"/>
              <a:buChar char="ü"/>
              <a:defRPr sz="1600">
                <a:solidFill>
                  <a:schemeClr val="tx1"/>
                </a:solidFill>
              </a:defRPr>
            </a:lvl2pPr>
            <a:lvl3pPr marL="715963" indent="-271463">
              <a:spcBef>
                <a:spcPts val="0"/>
              </a:spcBef>
              <a:spcAft>
                <a:spcPts val="300"/>
              </a:spcAft>
              <a:buFont typeface="Courier New" panose="02070309020205020404" pitchFamily="49" charset="0"/>
              <a:buChar char="o"/>
              <a:defRPr sz="1600">
                <a:solidFill>
                  <a:schemeClr val="tx1"/>
                </a:solidFill>
              </a:defRPr>
            </a:lvl3pPr>
            <a:lvl4pPr marL="1371600" indent="0">
              <a:buNone/>
              <a:defRPr sz="1600"/>
            </a:lvl4pPr>
            <a:lvl5pPr>
              <a:defRPr sz="1600"/>
            </a:lvl5pPr>
          </a:lstStyle>
          <a:p>
            <a:pPr lvl="0"/>
            <a:r>
              <a:rPr lang="id-ID" noProof="0" dirty="0"/>
              <a:t>Click to edit Master text styles</a:t>
            </a:r>
          </a:p>
          <a:p>
            <a:pPr lvl="1"/>
            <a:r>
              <a:rPr lang="id-ID" noProof="0" dirty="0"/>
              <a:t>Second level</a:t>
            </a:r>
          </a:p>
          <a:p>
            <a:pPr lvl="2"/>
            <a:r>
              <a:rPr lang="id-ID" noProof="0" dirty="0"/>
              <a:t>Third level</a:t>
            </a:r>
          </a:p>
        </p:txBody>
      </p:sp>
      <p:grpSp>
        <p:nvGrpSpPr>
          <p:cNvPr id="26" name="Group 25"/>
          <p:cNvGrpSpPr/>
          <p:nvPr userDrawn="1"/>
        </p:nvGrpSpPr>
        <p:grpSpPr>
          <a:xfrm>
            <a:off x="12354252" y="518585"/>
            <a:ext cx="4897428" cy="1226793"/>
            <a:chOff x="12354252" y="518585"/>
            <a:chExt cx="4897428" cy="1226793"/>
          </a:xfrm>
        </p:grpSpPr>
        <p:sp>
          <p:nvSpPr>
            <p:cNvPr id="27" name="TextBox 26"/>
            <p:cNvSpPr txBox="1"/>
            <p:nvPr/>
          </p:nvSpPr>
          <p:spPr>
            <a:xfrm>
              <a:off x="12763517" y="948622"/>
              <a:ext cx="36378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Headline2</a:t>
              </a:r>
              <a:r>
                <a:rPr kumimoji="0" lang="id-ID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,</a:t>
              </a:r>
              <a:r>
                <a:rPr kumimoji="0" 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lang="en-US" dirty="0" err="1" smtClean="0">
                  <a:solidFill>
                    <a:schemeClr val="tx1"/>
                  </a:solidFill>
                </a:rPr>
                <a:t>Myrad</a:t>
              </a:r>
              <a:r>
                <a:rPr lang="en-US" dirty="0" smtClean="0">
                  <a:solidFill>
                    <a:schemeClr val="tx1"/>
                  </a:solidFill>
                </a:rPr>
                <a:t> pro </a:t>
              </a:r>
              <a:r>
                <a:rPr lang="en-US" dirty="0" err="1" smtClean="0">
                  <a:solidFill>
                    <a:schemeClr val="tx1"/>
                  </a:solidFill>
                </a:rPr>
                <a:t>cond</a:t>
              </a:r>
              <a:r>
                <a:rPr lang="en-US" dirty="0" smtClean="0">
                  <a:solidFill>
                    <a:schemeClr val="tx1"/>
                  </a:solidFill>
                </a:rPr>
                <a:t>,</a:t>
              </a:r>
              <a:r>
                <a:rPr kumimoji="0" lang="id-ID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Size 18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2742224" y="518585"/>
              <a:ext cx="39600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Headline</a:t>
              </a:r>
              <a:r>
                <a:rPr kumimoji="0" lang="id-ID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,</a:t>
              </a:r>
              <a:r>
                <a:rPr kumimoji="0" 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lang="en-US" dirty="0" err="1" smtClean="0">
                  <a:solidFill>
                    <a:schemeClr val="tx1"/>
                  </a:solidFill>
                </a:rPr>
                <a:t>Myrad</a:t>
              </a:r>
              <a:r>
                <a:rPr lang="en-US" dirty="0" smtClean="0">
                  <a:solidFill>
                    <a:schemeClr val="tx1"/>
                  </a:solidFill>
                </a:rPr>
                <a:t> pro </a:t>
              </a:r>
              <a:r>
                <a:rPr lang="en-US" dirty="0" err="1" smtClean="0">
                  <a:solidFill>
                    <a:schemeClr val="tx1"/>
                  </a:solidFill>
                </a:rPr>
                <a:t>cond</a:t>
              </a:r>
              <a:r>
                <a:rPr lang="en-US" dirty="0" smtClean="0">
                  <a:solidFill>
                    <a:schemeClr val="tx1"/>
                  </a:solidFill>
                </a:rPr>
                <a:t>,</a:t>
              </a:r>
              <a:r>
                <a:rPr kumimoji="0" lang="id-ID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Size: 24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2354252" y="1397648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12354252" y="537540"/>
              <a:ext cx="393539" cy="341632"/>
            </a:xfrm>
            <a:prstGeom prst="rect">
              <a:avLst/>
            </a:prstGeom>
            <a:solidFill>
              <a:srgbClr val="F4C5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2354252" y="965621"/>
              <a:ext cx="393539" cy="341632"/>
            </a:xfrm>
            <a:prstGeom prst="rect">
              <a:avLst/>
            </a:prstGeom>
            <a:solidFill>
              <a:srgbClr val="5E5B9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2776426" y="1376046"/>
              <a:ext cx="44752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Judul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&amp; Garis</a:t>
              </a:r>
              <a:r>
                <a: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Grafik/Tabel</a:t>
              </a:r>
              <a:r>
                <a:rPr kumimoji="0" lang="id-ID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,</a:t>
              </a:r>
              <a:r>
                <a:rPr kumimoji="0" 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Segoe UI,</a:t>
              </a:r>
              <a:r>
                <a:rPr kumimoji="0" lang="id-ID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 </a:t>
              </a:r>
              <a:r>
                <a:rPr kumimoji="0" lang="id-ID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rPr>
                <a:t>size: 12</a:t>
              </a: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3" name="Group 32"/>
          <p:cNvGrpSpPr/>
          <p:nvPr userDrawn="1"/>
        </p:nvGrpSpPr>
        <p:grpSpPr>
          <a:xfrm>
            <a:off x="12341789" y="5875334"/>
            <a:ext cx="220807" cy="919082"/>
            <a:chOff x="-662174" y="518780"/>
            <a:chExt cx="395957" cy="1648117"/>
          </a:xfrm>
        </p:grpSpPr>
        <p:sp>
          <p:nvSpPr>
            <p:cNvPr id="34" name="Rectangle 33"/>
            <p:cNvSpPr/>
            <p:nvPr/>
          </p:nvSpPr>
          <p:spPr>
            <a:xfrm>
              <a:off x="-659756" y="518780"/>
              <a:ext cx="393539" cy="341632"/>
            </a:xfrm>
            <a:prstGeom prst="rect">
              <a:avLst/>
            </a:prstGeom>
            <a:solidFill>
              <a:srgbClr val="3230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659757" y="932830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-662174" y="1372113"/>
              <a:ext cx="393539" cy="341632"/>
            </a:xfrm>
            <a:prstGeom prst="rect">
              <a:avLst/>
            </a:prstGeom>
            <a:solidFill>
              <a:srgbClr val="6767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-662174" y="1825265"/>
              <a:ext cx="393539" cy="341632"/>
            </a:xfrm>
            <a:prstGeom prst="rect">
              <a:avLst/>
            </a:prstGeom>
            <a:solidFill>
              <a:srgbClr val="A1A3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2633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 userDrawn="1"/>
        </p:nvGrpSpPr>
        <p:grpSpPr>
          <a:xfrm>
            <a:off x="12341789" y="5875334"/>
            <a:ext cx="220807" cy="919082"/>
            <a:chOff x="-662174" y="518780"/>
            <a:chExt cx="395957" cy="1648117"/>
          </a:xfrm>
        </p:grpSpPr>
        <p:sp>
          <p:nvSpPr>
            <p:cNvPr id="34" name="Rectangle 33"/>
            <p:cNvSpPr/>
            <p:nvPr/>
          </p:nvSpPr>
          <p:spPr>
            <a:xfrm>
              <a:off x="-659756" y="518780"/>
              <a:ext cx="393539" cy="341632"/>
            </a:xfrm>
            <a:prstGeom prst="rect">
              <a:avLst/>
            </a:prstGeom>
            <a:solidFill>
              <a:srgbClr val="3230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-659757" y="932830"/>
              <a:ext cx="393539" cy="341632"/>
            </a:xfrm>
            <a:prstGeom prst="rect">
              <a:avLst/>
            </a:prstGeom>
            <a:solidFill>
              <a:srgbClr val="4948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-662174" y="1372113"/>
              <a:ext cx="393539" cy="341632"/>
            </a:xfrm>
            <a:prstGeom prst="rect">
              <a:avLst/>
            </a:prstGeom>
            <a:solidFill>
              <a:srgbClr val="6767A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-662174" y="1825265"/>
              <a:ext cx="393539" cy="341632"/>
            </a:xfrm>
            <a:prstGeom prst="rect">
              <a:avLst/>
            </a:prstGeom>
            <a:solidFill>
              <a:srgbClr val="A1A3C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28" y="-12490"/>
            <a:ext cx="12193057" cy="688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774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7418"/>
            <a:ext cx="12192000" cy="508911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" y="586105"/>
            <a:ext cx="12029440" cy="3416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" y="60165"/>
            <a:ext cx="10515600" cy="3752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11500402" y="91757"/>
            <a:ext cx="762000" cy="365125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kumimoji="0" lang="en-US" sz="1400" b="1" i="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4386595-42F0-4A69-A956-5E984E63E110}" type="slidenum">
              <a:rPr kumimoji="0" lang="en-US" sz="14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3347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704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en-US" sz="2400" b="1" i="0" u="none" strike="noStrike" kern="1200" cap="none" spc="0" normalizeH="0" baseline="0">
          <a:ln>
            <a:noFill/>
          </a:ln>
          <a:solidFill>
            <a:srgbClr val="F4C55D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uLnTx/>
          <a:uFillTx/>
          <a:latin typeface="Myriad Pro Cond" panose="020B0506030403020204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1800" b="1" i="1" kern="1200" baseline="0" dirty="0" smtClean="0">
          <a:solidFill>
            <a:srgbClr val="5E5B9F"/>
          </a:solidFill>
          <a:latin typeface="Myriad Pro Cond" panose="020B0506030403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kern="120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DD1919C1-8911-42B0-A901-E50CE59EA79B}"/>
              </a:ext>
            </a:extLst>
          </p:cNvPr>
          <p:cNvSpPr txBox="1">
            <a:spLocks/>
          </p:cNvSpPr>
          <p:nvPr/>
        </p:nvSpPr>
        <p:spPr>
          <a:xfrm>
            <a:off x="4673600" y="1180671"/>
            <a:ext cx="7472680" cy="2050365"/>
          </a:xfrm>
          <a:prstGeom prst="rect">
            <a:avLst/>
          </a:prstGeom>
          <a:noFill/>
          <a:effectLst>
            <a:outerShdw blurRad="50800" dist="76200" dir="8100000" algn="tr" rotWithShape="0">
              <a:prstClr val="black">
                <a:alpha val="23000"/>
              </a:prstClr>
            </a:outerShdw>
          </a:effectLst>
        </p:spPr>
        <p:txBody>
          <a:bodyPr vert="horz" wrap="square" lIns="91440" tIns="45720" rIns="91440" bIns="45720" rtlCol="0" anchor="b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b="0" kern="1200" spc="0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anklin Gothic Demi Cond" panose="020B0706030402020204" pitchFamily="34" charset="0"/>
                <a:ea typeface="+mn-ea"/>
                <a:cs typeface="+mn-cs"/>
              </a:defRPr>
            </a:lvl1pPr>
          </a:lstStyle>
          <a:p>
            <a:pPr lvl="0" algn="ctr">
              <a:defRPr/>
            </a:pPr>
            <a:r>
              <a:rPr lang="id-ID" sz="4000" b="1" dirty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FPAS Consistency Check Tools dalam mendukung efektivitas penerapan </a:t>
            </a:r>
            <a:endParaRPr lang="en-US" sz="4000" b="1" dirty="0" smtClean="0">
              <a:ln>
                <a:noFill/>
              </a:ln>
              <a:gradFill flip="none" rotWithShape="1">
                <a:gsLst>
                  <a:gs pos="76100">
                    <a:srgbClr val="EDE0C5"/>
                  </a:gs>
                  <a:gs pos="21250">
                    <a:srgbClr val="EDE0C5"/>
                  </a:gs>
                  <a:gs pos="0">
                    <a:srgbClr val="F4C55D"/>
                  </a:gs>
                  <a:gs pos="50000">
                    <a:srgbClr val="F4C35C">
                      <a:shade val="67500"/>
                      <a:satMod val="115000"/>
                    </a:srgbClr>
                  </a:gs>
                  <a:gs pos="100000">
                    <a:srgbClr val="F4C35C">
                      <a:shade val="100000"/>
                      <a:satMod val="115000"/>
                    </a:srgbClr>
                  </a:gs>
                </a:gsLst>
                <a:lin ang="18900000" scaled="1"/>
                <a:tileRect/>
              </a:gradFill>
              <a:effectLst/>
              <a:latin typeface="Century Gothic" panose="020B0502020202020204" pitchFamily="34" charset="0"/>
            </a:endParaRPr>
          </a:p>
          <a:p>
            <a:pPr lvl="0" algn="ctr">
              <a:defRPr/>
            </a:pPr>
            <a:r>
              <a:rPr lang="id-ID" sz="4000" b="1" dirty="0" smtClean="0">
                <a:ln>
                  <a:noFill/>
                </a:ln>
                <a:gradFill flip="none" rotWithShape="1">
                  <a:gsLst>
                    <a:gs pos="76100">
                      <a:srgbClr val="EDE0C5"/>
                    </a:gs>
                    <a:gs pos="21250">
                      <a:srgbClr val="EDE0C5"/>
                    </a:gs>
                    <a:gs pos="0">
                      <a:srgbClr val="F4C55D"/>
                    </a:gs>
                    <a:gs pos="50000">
                      <a:srgbClr val="F4C35C">
                        <a:shade val="67500"/>
                        <a:satMod val="115000"/>
                      </a:srgbClr>
                    </a:gs>
                    <a:gs pos="100000">
                      <a:srgbClr val="F4C35C">
                        <a:shade val="100000"/>
                        <a:satMod val="115000"/>
                      </a:srgbClr>
                    </a:gs>
                  </a:gsLst>
                  <a:lin ang="18900000" scaled="1"/>
                  <a:tileRect/>
                </a:gradFill>
                <a:effectLst/>
                <a:latin typeface="Century Gothic" panose="020B0502020202020204" pitchFamily="34" charset="0"/>
              </a:rPr>
              <a:t>BI-POLMIX</a:t>
            </a:r>
            <a:endParaRPr lang="id-ID" sz="4000" b="1" dirty="0">
              <a:ln>
                <a:noFill/>
              </a:ln>
              <a:gradFill flip="none" rotWithShape="1">
                <a:gsLst>
                  <a:gs pos="76100">
                    <a:srgbClr val="EDE0C5"/>
                  </a:gs>
                  <a:gs pos="21250">
                    <a:srgbClr val="EDE0C5"/>
                  </a:gs>
                  <a:gs pos="0">
                    <a:srgbClr val="F4C55D"/>
                  </a:gs>
                  <a:gs pos="50000">
                    <a:srgbClr val="F4C35C">
                      <a:shade val="67500"/>
                      <a:satMod val="115000"/>
                    </a:srgbClr>
                  </a:gs>
                  <a:gs pos="100000">
                    <a:srgbClr val="F4C35C">
                      <a:shade val="100000"/>
                      <a:satMod val="115000"/>
                    </a:srgbClr>
                  </a:gs>
                </a:gsLst>
                <a:lin ang="18900000" scaled="1"/>
                <a:tileRect/>
              </a:gradFill>
              <a:effectLst/>
              <a:latin typeface="Century Gothic" panose="020B0502020202020204" pitchFamily="34" charset="0"/>
            </a:endParaRPr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98B7D698-1053-4736-8F02-A0BE2090ECD4}"/>
              </a:ext>
            </a:extLst>
          </p:cNvPr>
          <p:cNvSpPr txBox="1">
            <a:spLocks/>
          </p:cNvSpPr>
          <p:nvPr/>
        </p:nvSpPr>
        <p:spPr>
          <a:xfrm>
            <a:off x="5753100" y="3755929"/>
            <a:ext cx="6438900" cy="10442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Jakarta,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Februari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entury Gothic" panose="020B0502020202020204" pitchFamily="34" charset="0"/>
                <a:ea typeface="+mn-ea"/>
                <a:cs typeface="Segoe UI" panose="020B0502040204020203" pitchFamily="34" charset="0"/>
              </a:rPr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2183402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5918769" y="854657"/>
            <a:ext cx="4743450" cy="75565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4C5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Outline</a:t>
            </a:r>
            <a:endParaRPr kumimoji="0" lang="id-ID" sz="2800" b="1" i="0" u="none" strike="noStrike" kern="1200" cap="none" spc="0" normalizeH="0" baseline="0" noProof="0" dirty="0">
              <a:ln>
                <a:noFill/>
              </a:ln>
              <a:solidFill>
                <a:srgbClr val="F4C5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883521" y="1730589"/>
            <a:ext cx="5638800" cy="47626"/>
          </a:xfrm>
          <a:prstGeom prst="rect">
            <a:avLst/>
          </a:prstGeom>
          <a:gradFill>
            <a:gsLst>
              <a:gs pos="0">
                <a:srgbClr val="F4C55D">
                  <a:alpha val="0"/>
                </a:srgbClr>
              </a:gs>
              <a:gs pos="71680">
                <a:srgbClr val="F4C55D"/>
              </a:gs>
              <a:gs pos="100000">
                <a:srgbClr val="F4C55D">
                  <a:alpha val="0"/>
                </a:srgbClr>
              </a:gs>
              <a:gs pos="29000">
                <a:srgbClr val="F4C55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883521" y="4202608"/>
            <a:ext cx="5638800" cy="47626"/>
          </a:xfrm>
          <a:prstGeom prst="rect">
            <a:avLst/>
          </a:prstGeom>
          <a:gradFill>
            <a:gsLst>
              <a:gs pos="0">
                <a:srgbClr val="F4C55D">
                  <a:alpha val="0"/>
                </a:srgbClr>
              </a:gs>
              <a:gs pos="71680">
                <a:srgbClr val="F4C55D"/>
              </a:gs>
              <a:gs pos="100000">
                <a:srgbClr val="F4C55D">
                  <a:alpha val="0"/>
                </a:srgbClr>
              </a:gs>
              <a:gs pos="29000">
                <a:srgbClr val="F4C55D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6" y="2383455"/>
            <a:ext cx="5400675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Latar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Belakang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Tujuan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dirty="0" err="1" smtClean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Ruang</a:t>
            </a:r>
            <a:r>
              <a:rPr lang="en-US" sz="2000" b="0" dirty="0" smtClean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 </a:t>
            </a:r>
            <a:r>
              <a:rPr lang="en-US" sz="2000" b="0" dirty="0" err="1" smtClean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Lingkup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6" y="3144415"/>
            <a:ext cx="5991225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Metodolog</a:t>
            </a:r>
            <a:r>
              <a:rPr lang="en-US" sz="2000" b="0" dirty="0" smtClean="0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i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Rencana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lang="en-US" sz="2000" b="0" dirty="0" err="1">
                <a:solidFill>
                  <a:prstClr val="white"/>
                </a:solidFill>
                <a:effectLst/>
                <a:latin typeface="Century Gothic" panose="020B0502020202020204" pitchFamily="34" charset="0"/>
              </a:rPr>
              <a:t>P</a:t>
            </a:r>
            <a:r>
              <a:rPr kumimoji="0" lang="en-US" sz="2000" b="0" i="0" u="none" strike="noStrike" kern="120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enyelesaian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</a:t>
            </a:r>
            <a:r>
              <a:rPr kumimoji="0" lang="en-US" sz="2000" b="0" i="0" u="none" strike="noStrike" kern="120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dan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 Tim </a:t>
            </a:r>
            <a:r>
              <a:rPr kumimoji="0" lang="en-US" sz="2000" b="0" i="0" u="none" strike="noStrike" kern="1200" cap="none" spc="0" normalizeH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Pelaksana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2834C413-F0A6-4E57-B39D-37EE64A26C91}"/>
              </a:ext>
            </a:extLst>
          </p:cNvPr>
          <p:cNvSpPr txBox="1">
            <a:spLocks/>
          </p:cNvSpPr>
          <p:nvPr/>
        </p:nvSpPr>
        <p:spPr>
          <a:xfrm>
            <a:off x="6254997" y="3632321"/>
            <a:ext cx="4962524" cy="3913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 pitchFamily="34" charset="0"/>
                <a:ea typeface="+mj-ea"/>
                <a:cs typeface="Segoe UI Light" panose="020B0502040204020203" pitchFamily="34" charset="0"/>
              </a:rPr>
              <a:t>Referensi</a:t>
            </a:r>
            <a:endParaRPr kumimoji="0" lang="id-ID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 pitchFamily="34" charset="0"/>
              <a:ea typeface="+mj-ea"/>
              <a:cs typeface="Segoe UI Light" panose="020B0502040204020203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131172" y="2281325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31172" y="2568375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131172" y="3138099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131172" y="3438524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131172" y="3779492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134562" y="2829146"/>
            <a:ext cx="101600" cy="1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4108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Latar Belakang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4163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model yang </a:t>
            </a:r>
            <a:r>
              <a:rPr lang="en-US" dirty="0" err="1"/>
              <a:t>dipakai</a:t>
            </a:r>
            <a:r>
              <a:rPr lang="en-US" dirty="0"/>
              <a:t> Bank Indonesia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smtClean="0"/>
              <a:t>FPAS yang </a:t>
            </a:r>
            <a:r>
              <a:rPr lang="en-US" dirty="0" err="1" smtClean="0"/>
              <a:t>perlu</a:t>
            </a:r>
            <a:r>
              <a:rPr lang="en-US" dirty="0" smtClean="0"/>
              <a:t> </a:t>
            </a:r>
            <a:r>
              <a:rPr lang="en-US" dirty="0" err="1" smtClean="0"/>
              <a:t>diperhatikan</a:t>
            </a:r>
            <a:r>
              <a:rPr lang="en-US" dirty="0" smtClean="0"/>
              <a:t> </a:t>
            </a:r>
            <a:r>
              <a:rPr lang="en-US" dirty="0" err="1" smtClean="0"/>
              <a:t>konsistensinya</a:t>
            </a:r>
            <a:endParaRPr lang="en-US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36" y="867347"/>
            <a:ext cx="11587959" cy="4687437"/>
          </a:xfrm>
        </p:spPr>
        <p:txBody>
          <a:bodyPr wrap="square">
            <a:spAutoFit/>
          </a:bodyPr>
          <a:lstStyle/>
          <a:p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rangka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proyeksi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besaran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ekonomi</a:t>
            </a:r>
            <a:r>
              <a:rPr lang="en-US" dirty="0"/>
              <a:t> </a:t>
            </a:r>
            <a:r>
              <a:rPr lang="en-US" dirty="0" err="1"/>
              <a:t>makro</a:t>
            </a:r>
            <a:r>
              <a:rPr lang="en-US" dirty="0"/>
              <a:t>, Bank Indonesia </a:t>
            </a:r>
            <a:r>
              <a:rPr lang="en-US" dirty="0" err="1"/>
              <a:t>mengacu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i="1" dirty="0"/>
              <a:t>Forecasting and Policy Analysis System</a:t>
            </a:r>
            <a:r>
              <a:rPr lang="en-US" dirty="0"/>
              <a:t> (FPAS). </a:t>
            </a:r>
            <a:endParaRPr lang="en-US" dirty="0" smtClean="0"/>
          </a:p>
          <a:p>
            <a:r>
              <a:rPr lang="en-US" dirty="0" err="1" smtClean="0"/>
              <a:t>Sekarang</a:t>
            </a:r>
            <a:r>
              <a:rPr lang="en-US" dirty="0" smtClean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beberapa</a:t>
            </a:r>
            <a:r>
              <a:rPr lang="en-US" dirty="0"/>
              <a:t> model yang </a:t>
            </a:r>
            <a:r>
              <a:rPr lang="en-US" dirty="0" err="1"/>
              <a:t>dipakai</a:t>
            </a:r>
            <a:r>
              <a:rPr lang="en-US" dirty="0"/>
              <a:t> Bank Indonesia </a:t>
            </a:r>
            <a:r>
              <a:rPr lang="en-US" dirty="0" err="1"/>
              <a:t>dalam</a:t>
            </a:r>
            <a:r>
              <a:rPr lang="en-US" dirty="0"/>
              <a:t> FPAS </a:t>
            </a:r>
            <a:r>
              <a:rPr lang="en-US" dirty="0" err="1"/>
              <a:t>antara</a:t>
            </a:r>
            <a:r>
              <a:rPr lang="en-US" dirty="0"/>
              <a:t> lain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BIPOLMIX </a:t>
            </a:r>
            <a:r>
              <a:rPr lang="en-US" dirty="0" err="1"/>
              <a:t>sebagai</a:t>
            </a:r>
            <a:r>
              <a:rPr lang="en-US" dirty="0"/>
              <a:t> model inti, </a:t>
            </a:r>
            <a:endParaRPr lang="en-US" dirty="0" smtClean="0"/>
          </a:p>
          <a:p>
            <a:pPr lvl="1"/>
            <a:r>
              <a:rPr lang="en-US" dirty="0" smtClean="0"/>
              <a:t>SOFIE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disagregasi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model inti,  </a:t>
            </a:r>
            <a:endParaRPr lang="en-US" dirty="0" smtClean="0"/>
          </a:p>
          <a:p>
            <a:pPr lvl="1"/>
            <a:r>
              <a:rPr lang="en-US" dirty="0" smtClean="0"/>
              <a:t>MODBI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jangka</a:t>
            </a:r>
            <a:r>
              <a:rPr lang="en-US" dirty="0"/>
              <a:t> </a:t>
            </a:r>
            <a:r>
              <a:rPr lang="en-US" dirty="0" err="1"/>
              <a:t>menengah-panjang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err="1" smtClean="0"/>
              <a:t>beberapa</a:t>
            </a:r>
            <a:r>
              <a:rPr lang="en-US" dirty="0" smtClean="0"/>
              <a:t> </a:t>
            </a:r>
            <a:r>
              <a:rPr lang="en-US" dirty="0"/>
              <a:t>model </a:t>
            </a:r>
            <a:r>
              <a:rPr lang="en-US" dirty="0" err="1"/>
              <a:t>penunjang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ISMA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sektoral</a:t>
            </a:r>
            <a:r>
              <a:rPr lang="en-US" dirty="0"/>
              <a:t>, model </a:t>
            </a:r>
            <a:r>
              <a:rPr lang="en-US" dirty="0" err="1"/>
              <a:t>untuk</a:t>
            </a:r>
            <a:r>
              <a:rPr lang="en-US" dirty="0"/>
              <a:t> NPI, </a:t>
            </a:r>
            <a:r>
              <a:rPr lang="en-US" dirty="0" err="1"/>
              <a:t>serta</a:t>
            </a:r>
            <a:r>
              <a:rPr lang="en-US" dirty="0"/>
              <a:t> model-model </a:t>
            </a:r>
            <a:r>
              <a:rPr lang="en-US" dirty="0" err="1"/>
              <a:t>indikator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. </a:t>
            </a:r>
            <a:endParaRPr lang="id-ID" dirty="0"/>
          </a:p>
          <a:p>
            <a:r>
              <a:rPr lang="en-US" dirty="0" err="1"/>
              <a:t>Kelompok</a:t>
            </a:r>
            <a:r>
              <a:rPr lang="en-US" dirty="0"/>
              <a:t> </a:t>
            </a:r>
            <a:r>
              <a:rPr lang="en-US" dirty="0" err="1"/>
              <a:t>Proyeksi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id-ID" dirty="0"/>
              <a:t>Pe</a:t>
            </a:r>
            <a:r>
              <a:rPr lang="en-US" dirty="0"/>
              <a:t>model</a:t>
            </a:r>
            <a:r>
              <a:rPr lang="id-ID" dirty="0"/>
              <a:t>an</a:t>
            </a:r>
            <a:r>
              <a:rPr lang="en-US" dirty="0"/>
              <a:t> </a:t>
            </a:r>
            <a:r>
              <a:rPr lang="en-US" dirty="0" err="1"/>
              <a:t>Makroekonomi</a:t>
            </a:r>
            <a:r>
              <a:rPr lang="en-US" dirty="0"/>
              <a:t> (KPM)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menghasilkan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model-model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proyeksi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dipakai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acuan</a:t>
            </a:r>
            <a:r>
              <a:rPr lang="en-US" dirty="0"/>
              <a:t> </a:t>
            </a:r>
            <a:r>
              <a:rPr lang="en-US" dirty="0" err="1"/>
              <a:t>kebijakan</a:t>
            </a:r>
            <a:r>
              <a:rPr lang="en-US" dirty="0"/>
              <a:t> Bank Indonesia, </a:t>
            </a:r>
            <a:r>
              <a:rPr lang="en-US" dirty="0" err="1"/>
              <a:t>setelah</a:t>
            </a:r>
            <a:r>
              <a:rPr lang="en-US" dirty="0"/>
              <a:t> </a:t>
            </a:r>
            <a:r>
              <a:rPr lang="en-US" dirty="0" err="1"/>
              <a:t>mempertimban</a:t>
            </a:r>
            <a:r>
              <a:rPr lang="id-ID" dirty="0"/>
              <a:t>g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grup</a:t>
            </a:r>
            <a:r>
              <a:rPr lang="en-US" dirty="0"/>
              <a:t> lain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Grup</a:t>
            </a:r>
            <a:r>
              <a:rPr lang="en-US" dirty="0"/>
              <a:t> </a:t>
            </a:r>
            <a:r>
              <a:rPr lang="en-US" dirty="0" err="1"/>
              <a:t>Asesmen</a:t>
            </a:r>
            <a:r>
              <a:rPr lang="en-US" dirty="0"/>
              <a:t> </a:t>
            </a:r>
            <a:r>
              <a:rPr lang="en-US" dirty="0" err="1"/>
              <a:t>Ekonomi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 smtClean="0"/>
              <a:t>Grup</a:t>
            </a:r>
            <a:r>
              <a:rPr lang="en-US" dirty="0" smtClean="0"/>
              <a:t> </a:t>
            </a:r>
            <a:r>
              <a:rPr lang="en-US" dirty="0" err="1"/>
              <a:t>Asesmen</a:t>
            </a:r>
            <a:r>
              <a:rPr lang="en-US" dirty="0"/>
              <a:t> </a:t>
            </a:r>
            <a:r>
              <a:rPr lang="en-US" dirty="0" err="1"/>
              <a:t>Ekonomi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asesmen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model </a:t>
            </a:r>
            <a:r>
              <a:rPr lang="en-US" dirty="0" err="1"/>
              <a:t>indikator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anekdotal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penguatan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proyeksinya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Proses </a:t>
            </a:r>
            <a:r>
              <a:rPr lang="en-US" dirty="0"/>
              <a:t>SOE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memastikan</a:t>
            </a:r>
            <a:r>
              <a:rPr lang="en-US" dirty="0"/>
              <a:t> </a:t>
            </a:r>
            <a:r>
              <a:rPr lang="en-US" dirty="0" err="1"/>
              <a:t>konsistensi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semua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ekonomi</a:t>
            </a:r>
            <a:r>
              <a:rPr lang="en-US" dirty="0"/>
              <a:t> yang </a:t>
            </a:r>
            <a:r>
              <a:rPr lang="en-US" dirty="0" err="1"/>
              <a:t>terkait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penyesuaian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Pimpinan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keputusan</a:t>
            </a:r>
            <a:r>
              <a:rPr lang="en-US" dirty="0"/>
              <a:t> </a:t>
            </a:r>
            <a:r>
              <a:rPr lang="en-US" dirty="0" err="1"/>
              <a:t>akhir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/>
              <a:t>Selain</a:t>
            </a:r>
            <a:r>
              <a:rPr lang="en-US" dirty="0"/>
              <a:t> model-model yang </a:t>
            </a:r>
            <a:r>
              <a:rPr lang="en-US" dirty="0" err="1"/>
              <a:t>disebutkan</a:t>
            </a:r>
            <a:r>
              <a:rPr lang="en-US" dirty="0"/>
              <a:t> di </a:t>
            </a:r>
            <a:r>
              <a:rPr lang="en-US" dirty="0" err="1"/>
              <a:t>atas</a:t>
            </a:r>
            <a:r>
              <a:rPr lang="en-US" dirty="0"/>
              <a:t>, framework (</a:t>
            </a:r>
            <a:r>
              <a:rPr lang="en-US" i="1" dirty="0"/>
              <a:t>Financial Programming and Policies</a:t>
            </a:r>
            <a:r>
              <a:rPr lang="en-US" dirty="0"/>
              <a:t>) FPP  (IMF, 2013) </a:t>
            </a:r>
            <a:r>
              <a:rPr lang="en-US" dirty="0" err="1"/>
              <a:t>lazim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alat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proyeksi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konsistensi</a:t>
            </a:r>
            <a:r>
              <a:rPr lang="en-US" dirty="0"/>
              <a:t> check </a:t>
            </a:r>
            <a:r>
              <a:rPr lang="en-US" dirty="0" err="1"/>
              <a:t>besaran</a:t>
            </a:r>
            <a:r>
              <a:rPr lang="en-US" dirty="0"/>
              <a:t> </a:t>
            </a:r>
            <a:r>
              <a:rPr lang="en-US" dirty="0" err="1"/>
              <a:t>makro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sektor-sektor</a:t>
            </a:r>
            <a:r>
              <a:rPr lang="en-US" dirty="0"/>
              <a:t> </a:t>
            </a:r>
            <a:r>
              <a:rPr lang="en-US" dirty="0" err="1"/>
              <a:t>perekonomian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Kehandalan</a:t>
            </a:r>
            <a:r>
              <a:rPr lang="en-US" dirty="0" smtClean="0"/>
              <a:t> </a:t>
            </a:r>
            <a:r>
              <a:rPr lang="en-US" dirty="0"/>
              <a:t>framework FPP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i="1" dirty="0"/>
              <a:t>consistency checking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i="1" dirty="0"/>
              <a:t>policy analysis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proyeksi</a:t>
            </a:r>
            <a:r>
              <a:rPr lang="en-US" dirty="0"/>
              <a:t>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tergantung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kedalaman</a:t>
            </a:r>
            <a:r>
              <a:rPr lang="en-US" dirty="0"/>
              <a:t> </a:t>
            </a:r>
            <a:r>
              <a:rPr lang="en-US" dirty="0" err="1"/>
              <a:t>keterkaitan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ekonomi</a:t>
            </a:r>
            <a:r>
              <a:rPr lang="en-US" dirty="0"/>
              <a:t>, </a:t>
            </a:r>
            <a:r>
              <a:rPr lang="en-US" dirty="0" err="1"/>
              <a:t>disamping</a:t>
            </a:r>
            <a:r>
              <a:rPr lang="en-US" dirty="0"/>
              <a:t> </a:t>
            </a:r>
            <a:r>
              <a:rPr lang="en-US" dirty="0" err="1"/>
              <a:t>keakuratan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kerincian</a:t>
            </a:r>
            <a:r>
              <a:rPr lang="en-US" dirty="0"/>
              <a:t> data yang </a:t>
            </a:r>
            <a:r>
              <a:rPr lang="en-US" dirty="0" err="1"/>
              <a:t>tersedia</a:t>
            </a:r>
            <a:r>
              <a:rPr lang="en-US" dirty="0"/>
              <a:t>.</a:t>
            </a:r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9140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Tujuan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4163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menghasilkan</a:t>
            </a:r>
            <a:r>
              <a:rPr lang="en-US" dirty="0"/>
              <a:t> framework/model yang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membantu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proses FPAS di DKEM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36" y="867347"/>
            <a:ext cx="11587959" cy="2722284"/>
          </a:xfrm>
        </p:spPr>
        <p:txBody>
          <a:bodyPr wrap="square">
            <a:spAutoFit/>
          </a:bodyPr>
          <a:lstStyle/>
          <a:p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bertujuan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mengembangkan</a:t>
            </a:r>
            <a:r>
              <a:rPr lang="en-US" dirty="0"/>
              <a:t> </a:t>
            </a:r>
            <a:r>
              <a:rPr lang="en-US" dirty="0" err="1"/>
              <a:t>alat</a:t>
            </a:r>
            <a:r>
              <a:rPr lang="en-US" dirty="0"/>
              <a:t> </a:t>
            </a:r>
            <a:r>
              <a:rPr lang="en-US" i="1" dirty="0"/>
              <a:t>FPAS consistency check 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jangka</a:t>
            </a:r>
            <a:r>
              <a:rPr lang="en-US" dirty="0"/>
              <a:t> </a:t>
            </a:r>
            <a:r>
              <a:rPr lang="en-US" dirty="0" err="1"/>
              <a:t>pendek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menengah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</a:t>
            </a:r>
            <a:r>
              <a:rPr lang="en-US" dirty="0" err="1"/>
              <a:t>efektivitas</a:t>
            </a:r>
            <a:r>
              <a:rPr lang="en-US" dirty="0"/>
              <a:t> </a:t>
            </a:r>
            <a:r>
              <a:rPr lang="en-US" dirty="0" err="1"/>
              <a:t>penerapan</a:t>
            </a:r>
            <a:r>
              <a:rPr lang="en-US" dirty="0"/>
              <a:t> BIPOLMIX. </a:t>
            </a:r>
            <a:endParaRPr lang="en-US" dirty="0" smtClean="0"/>
          </a:p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/>
              <a:t>menggunakan</a:t>
            </a:r>
            <a:r>
              <a:rPr lang="en-US" dirty="0"/>
              <a:t> data </a:t>
            </a:r>
            <a:r>
              <a:rPr lang="en-US" dirty="0" err="1"/>
              <a:t>terbaru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lengkap</a:t>
            </a:r>
            <a:r>
              <a:rPr lang="en-US" dirty="0"/>
              <a:t>,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mengunakan</a:t>
            </a:r>
            <a:r>
              <a:rPr lang="en-US" dirty="0"/>
              <a:t> </a:t>
            </a:r>
            <a:r>
              <a:rPr lang="en-US" dirty="0" err="1"/>
              <a:t>pemahaman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komprehensif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rinci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perkakas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menangkap</a:t>
            </a:r>
            <a:r>
              <a:rPr lang="en-US" dirty="0"/>
              <a:t> </a:t>
            </a:r>
            <a:r>
              <a:rPr lang="en-US" dirty="0" err="1"/>
              <a:t>relasi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variable, </a:t>
            </a:r>
            <a:r>
              <a:rPr lang="en-US" dirty="0" err="1"/>
              <a:t>baik</a:t>
            </a:r>
            <a:r>
              <a:rPr lang="en-US" dirty="0"/>
              <a:t> endogen </a:t>
            </a:r>
            <a:r>
              <a:rPr lang="en-US" dirty="0" err="1"/>
              <a:t>maupun</a:t>
            </a:r>
            <a:r>
              <a:rPr lang="en-US" dirty="0"/>
              <a:t> </a:t>
            </a:r>
            <a:r>
              <a:rPr lang="en-US" dirty="0" err="1"/>
              <a:t>eksogen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representatif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 smtClean="0"/>
              <a:t>Dengan</a:t>
            </a:r>
            <a:r>
              <a:rPr lang="en-US" dirty="0" smtClean="0"/>
              <a:t> </a:t>
            </a:r>
            <a:r>
              <a:rPr lang="en-US" dirty="0" err="1"/>
              <a:t>demikian</a:t>
            </a:r>
            <a:r>
              <a:rPr lang="en-US" dirty="0"/>
              <a:t>, </a:t>
            </a:r>
            <a:r>
              <a:rPr lang="en-US" dirty="0" err="1"/>
              <a:t>perkakas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memastikan</a:t>
            </a:r>
            <a:r>
              <a:rPr lang="en-US" dirty="0"/>
              <a:t> </a:t>
            </a:r>
            <a:r>
              <a:rPr lang="en-US" dirty="0" err="1"/>
              <a:t>proyeksi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konsisten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,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menganalisis</a:t>
            </a:r>
            <a:r>
              <a:rPr lang="en-US" dirty="0"/>
              <a:t> </a:t>
            </a:r>
            <a:r>
              <a:rPr lang="en-US" dirty="0" err="1"/>
              <a:t>kausalitas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 smtClean="0"/>
              <a:t>.</a:t>
            </a:r>
          </a:p>
          <a:p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diharapkan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menghasilkan</a:t>
            </a:r>
            <a:r>
              <a:rPr lang="en-US" dirty="0"/>
              <a:t> framework/model yang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membantu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mendukung</a:t>
            </a:r>
            <a:r>
              <a:rPr lang="en-US" dirty="0"/>
              <a:t> proses FPAS di DKEM Bank Indonesia,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berguna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memastikan</a:t>
            </a:r>
            <a:r>
              <a:rPr lang="en-US" dirty="0"/>
              <a:t> </a:t>
            </a:r>
            <a:r>
              <a:rPr lang="en-US" dirty="0" err="1"/>
              <a:t>konsistensi</a:t>
            </a:r>
            <a:r>
              <a:rPr lang="en-US" dirty="0"/>
              <a:t> </a:t>
            </a:r>
            <a:r>
              <a:rPr lang="en-US" dirty="0" err="1"/>
              <a:t>proyeksi</a:t>
            </a:r>
            <a:r>
              <a:rPr lang="en-US" dirty="0"/>
              <a:t> </a:t>
            </a:r>
            <a:r>
              <a:rPr lang="en-US" dirty="0" err="1"/>
              <a:t>makroekonomi</a:t>
            </a:r>
            <a:r>
              <a:rPr lang="en-US" dirty="0"/>
              <a:t> </a:t>
            </a:r>
            <a:r>
              <a:rPr lang="en-US" dirty="0" err="1"/>
              <a:t>lintas</a:t>
            </a:r>
            <a:r>
              <a:rPr lang="en-US" dirty="0"/>
              <a:t> model (</a:t>
            </a:r>
            <a:r>
              <a:rPr lang="en-US" dirty="0" err="1"/>
              <a:t>antara</a:t>
            </a:r>
            <a:r>
              <a:rPr lang="en-US" dirty="0"/>
              <a:t> lain ARIMBI, SOFIE </a:t>
            </a:r>
            <a:r>
              <a:rPr lang="en-US" dirty="0" err="1"/>
              <a:t>dan</a:t>
            </a:r>
            <a:r>
              <a:rPr lang="en-US" dirty="0"/>
              <a:t> ISMA), 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konsistensi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tata</a:t>
            </a:r>
            <a:r>
              <a:rPr lang="en-US" dirty="0"/>
              <a:t> </a:t>
            </a:r>
            <a:r>
              <a:rPr lang="en-US" dirty="0" err="1"/>
              <a:t>perekonomian</a:t>
            </a:r>
            <a:r>
              <a:rPr lang="en-US" dirty="0"/>
              <a:t> Indonesia. </a:t>
            </a:r>
            <a:endParaRPr lang="id-ID" dirty="0"/>
          </a:p>
          <a:p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2664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Ruang Lingkup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4163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Menjaga</a:t>
            </a:r>
            <a:r>
              <a:rPr lang="en-US" dirty="0" smtClean="0"/>
              <a:t> </a:t>
            </a:r>
            <a:r>
              <a:rPr lang="en-US" dirty="0" err="1" smtClean="0"/>
              <a:t>konsistensi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riil</a:t>
            </a:r>
            <a:r>
              <a:rPr lang="en-US" dirty="0"/>
              <a:t>, </a:t>
            </a:r>
            <a:r>
              <a:rPr lang="en-US" dirty="0" err="1"/>
              <a:t>moneter</a:t>
            </a:r>
            <a:r>
              <a:rPr lang="en-US" dirty="0"/>
              <a:t>, </a:t>
            </a:r>
            <a:r>
              <a:rPr lang="en-US" dirty="0" err="1"/>
              <a:t>fiskal</a:t>
            </a:r>
            <a:r>
              <a:rPr lang="en-US" dirty="0"/>
              <a:t>, </a:t>
            </a:r>
            <a:r>
              <a:rPr lang="en-US" dirty="0" err="1"/>
              <a:t>eksternal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blok</a:t>
            </a:r>
            <a:r>
              <a:rPr lang="en-US" dirty="0"/>
              <a:t> </a:t>
            </a:r>
            <a:r>
              <a:rPr lang="en-US" dirty="0" err="1"/>
              <a:t>harga</a:t>
            </a:r>
            <a:endParaRPr lang="en-US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36" y="867347"/>
            <a:ext cx="11587959" cy="1758943"/>
          </a:xfrm>
        </p:spPr>
        <p:txBody>
          <a:bodyPr wrap="square">
            <a:spAutoFit/>
          </a:bodyPr>
          <a:lstStyle/>
          <a:p>
            <a:r>
              <a:rPr lang="en-US" dirty="0" err="1"/>
              <a:t>Penelitian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meliputi</a:t>
            </a:r>
            <a:r>
              <a:rPr lang="en-US" dirty="0"/>
              <a:t> </a:t>
            </a:r>
            <a:r>
              <a:rPr lang="en-US" dirty="0" err="1"/>
              <a:t>ruang</a:t>
            </a:r>
            <a:r>
              <a:rPr lang="en-US" dirty="0"/>
              <a:t> </a:t>
            </a:r>
            <a:r>
              <a:rPr lang="en-US" dirty="0" err="1"/>
              <a:t>lingkup</a:t>
            </a:r>
            <a:r>
              <a:rPr lang="en-US" dirty="0"/>
              <a:t> </a:t>
            </a:r>
            <a:r>
              <a:rPr lang="en-US" dirty="0" err="1"/>
              <a:t>kerja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  <a:endParaRPr lang="id-ID" dirty="0"/>
          </a:p>
          <a:p>
            <a:pPr marL="523875" lvl="1" indent="-342900">
              <a:buFont typeface="+mj-lt"/>
              <a:buAutoNum type="arabicPeriod"/>
            </a:pP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kompilasi</a:t>
            </a:r>
            <a:r>
              <a:rPr lang="en-US" dirty="0"/>
              <a:t> data </a:t>
            </a:r>
            <a:r>
              <a:rPr lang="en-US" dirty="0" err="1"/>
              <a:t>triwulanan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tahunan</a:t>
            </a:r>
            <a:r>
              <a:rPr lang="en-US" dirty="0"/>
              <a:t> yang </a:t>
            </a:r>
            <a:r>
              <a:rPr lang="en-US" dirty="0" err="1"/>
              <a:t>terkait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perekonomian</a:t>
            </a:r>
            <a:r>
              <a:rPr lang="en-US" dirty="0"/>
              <a:t> Indonesia, yang </a:t>
            </a:r>
            <a:r>
              <a:rPr lang="en-US" dirty="0" err="1"/>
              <a:t>meliputi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riil</a:t>
            </a:r>
            <a:r>
              <a:rPr lang="en-US" dirty="0"/>
              <a:t>, </a:t>
            </a:r>
            <a:r>
              <a:rPr lang="en-US" dirty="0" err="1"/>
              <a:t>moneter</a:t>
            </a:r>
            <a:r>
              <a:rPr lang="en-US" dirty="0"/>
              <a:t>, </a:t>
            </a:r>
            <a:r>
              <a:rPr lang="en-US" dirty="0" err="1"/>
              <a:t>fiskal</a:t>
            </a:r>
            <a:r>
              <a:rPr lang="en-US" dirty="0"/>
              <a:t>, </a:t>
            </a:r>
            <a:r>
              <a:rPr lang="en-US" dirty="0" err="1"/>
              <a:t>eksternal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blok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. </a:t>
            </a:r>
            <a:r>
              <a:rPr lang="en-US" dirty="0" err="1"/>
              <a:t>Kompilasi</a:t>
            </a:r>
            <a:r>
              <a:rPr lang="en-US" dirty="0"/>
              <a:t> data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selengkap</a:t>
            </a:r>
            <a:r>
              <a:rPr lang="en-US" dirty="0"/>
              <a:t> </a:t>
            </a:r>
            <a:r>
              <a:rPr lang="en-US" dirty="0" err="1"/>
              <a:t>mungkin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ketersediaan</a:t>
            </a:r>
            <a:r>
              <a:rPr lang="en-US" dirty="0"/>
              <a:t> data </a:t>
            </a:r>
            <a:r>
              <a:rPr lang="en-US" dirty="0" err="1"/>
              <a:t>terkini</a:t>
            </a:r>
            <a:r>
              <a:rPr lang="en-US" dirty="0"/>
              <a:t>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diperlukan</a:t>
            </a:r>
            <a:r>
              <a:rPr lang="en-US" dirty="0"/>
              <a:t> </a:t>
            </a:r>
            <a:r>
              <a:rPr lang="en-US" dirty="0" err="1"/>
              <a:t>perubahan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dilakukan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segera</a:t>
            </a:r>
            <a:r>
              <a:rPr lang="en-US" dirty="0"/>
              <a:t>.</a:t>
            </a:r>
            <a:endParaRPr lang="id-ID" dirty="0"/>
          </a:p>
          <a:p>
            <a:pPr marL="523875" lvl="1" indent="-342900">
              <a:buFont typeface="+mj-lt"/>
              <a:buAutoNum type="arabicPeriod"/>
            </a:pP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penggabungan</a:t>
            </a:r>
            <a:r>
              <a:rPr lang="en-US" dirty="0"/>
              <a:t> worksheet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model.</a:t>
            </a:r>
            <a:endParaRPr lang="id-ID" dirty="0"/>
          </a:p>
          <a:p>
            <a:pPr marL="523875" lvl="1" indent="-342900">
              <a:buFont typeface="+mj-lt"/>
              <a:buAutoNum type="arabicPeriod"/>
            </a:pPr>
            <a:r>
              <a:rPr lang="en-US" dirty="0" err="1"/>
              <a:t>Melakukan</a:t>
            </a:r>
            <a:r>
              <a:rPr lang="en-US" dirty="0"/>
              <a:t> proses </a:t>
            </a:r>
            <a:r>
              <a:rPr lang="en-US" dirty="0" err="1"/>
              <a:t>keterkaitan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antar</a:t>
            </a:r>
            <a:r>
              <a:rPr lang="en-US" dirty="0"/>
              <a:t> sheet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i="1" dirty="0"/>
              <a:t>framework</a:t>
            </a:r>
            <a:r>
              <a:rPr lang="en-US" dirty="0"/>
              <a:t> FPP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menjamin</a:t>
            </a:r>
            <a:r>
              <a:rPr lang="en-US" dirty="0"/>
              <a:t> </a:t>
            </a:r>
            <a:r>
              <a:rPr lang="en-US" dirty="0" err="1"/>
              <a:t>dihasilkannya</a:t>
            </a:r>
            <a:r>
              <a:rPr lang="en-US" dirty="0"/>
              <a:t> </a:t>
            </a:r>
            <a:r>
              <a:rPr lang="en-US" dirty="0" err="1"/>
              <a:t>proyeksi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kebijakan</a:t>
            </a:r>
            <a:r>
              <a:rPr lang="en-US" dirty="0"/>
              <a:t> yang </a:t>
            </a:r>
            <a:r>
              <a:rPr lang="en-US" dirty="0" err="1"/>
              <a:t>konsisten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akurat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tujuan</a:t>
            </a:r>
            <a:r>
              <a:rPr lang="en-US" dirty="0"/>
              <a:t> di </a:t>
            </a:r>
            <a:r>
              <a:rPr lang="en-US" dirty="0" err="1"/>
              <a:t>atas</a:t>
            </a:r>
            <a:r>
              <a:rPr lang="en-US" dirty="0"/>
              <a:t>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703576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Metodologi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41632"/>
          </a:xfrm>
        </p:spPr>
        <p:txBody>
          <a:bodyPr/>
          <a:lstStyle/>
          <a:p>
            <a:pPr marL="0" indent="0">
              <a:buNone/>
            </a:pPr>
            <a:r>
              <a:rPr lang="id-ID" dirty="0"/>
              <a:t>framework</a:t>
            </a:r>
            <a:r>
              <a:rPr lang="en-US" dirty="0"/>
              <a:t> FPP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id-ID" dirty="0"/>
              <a:t>memotret keseimbangan struktur perekonomian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periode</a:t>
            </a:r>
            <a:r>
              <a:rPr lang="en-US" dirty="0"/>
              <a:t> </a:t>
            </a:r>
            <a:r>
              <a:rPr lang="en-US" dirty="0" err="1"/>
              <a:t>tertentu</a:t>
            </a:r>
            <a:endParaRPr lang="en-US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36" y="867347"/>
            <a:ext cx="11587959" cy="3165482"/>
          </a:xfrm>
        </p:spPr>
        <p:txBody>
          <a:bodyPr wrap="square">
            <a:spAutoFit/>
          </a:bodyPr>
          <a:lstStyle/>
          <a:p>
            <a:r>
              <a:rPr lang="id-ID" dirty="0"/>
              <a:t>Framework FPP merupakan tool yang merelasikan secara simultan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variabel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berbagai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/>
              <a:t>dasarnya</a:t>
            </a:r>
            <a:r>
              <a:rPr lang="en-US" dirty="0"/>
              <a:t> </a:t>
            </a: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empat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utama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FPP.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meliputi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riil</a:t>
            </a:r>
            <a:r>
              <a:rPr lang="en-US" dirty="0"/>
              <a:t>,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moneter</a:t>
            </a:r>
            <a:r>
              <a:rPr lang="en-US" dirty="0"/>
              <a:t>,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eksternal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fiskal</a:t>
            </a:r>
            <a:r>
              <a:rPr lang="en-US" dirty="0"/>
              <a:t>.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menjembatani</a:t>
            </a:r>
            <a:r>
              <a:rPr lang="en-US" dirty="0"/>
              <a:t> </a:t>
            </a:r>
            <a:r>
              <a:rPr lang="en-US" dirty="0" err="1"/>
              <a:t>antara</a:t>
            </a:r>
            <a:r>
              <a:rPr lang="en-US" dirty="0"/>
              <a:t> </a:t>
            </a:r>
            <a:r>
              <a:rPr lang="en-US" dirty="0" err="1"/>
              <a:t>empat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dibangun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blok</a:t>
            </a:r>
            <a:r>
              <a:rPr lang="en-US" dirty="0"/>
              <a:t>, yang </a:t>
            </a:r>
            <a:r>
              <a:rPr lang="en-US" dirty="0" err="1"/>
              <a:t>disebut</a:t>
            </a:r>
            <a:r>
              <a:rPr lang="en-US" dirty="0"/>
              <a:t> </a:t>
            </a:r>
            <a:r>
              <a:rPr lang="en-US" dirty="0" err="1"/>
              <a:t>blok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.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blok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terdapat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komoditi</a:t>
            </a:r>
            <a:r>
              <a:rPr lang="en-US" dirty="0"/>
              <a:t>, </a:t>
            </a:r>
            <a:r>
              <a:rPr lang="en-US" dirty="0" err="1"/>
              <a:t>aset</a:t>
            </a:r>
            <a:r>
              <a:rPr lang="en-US" dirty="0"/>
              <a:t>, </a:t>
            </a:r>
            <a:r>
              <a:rPr lang="en-US" dirty="0" err="1"/>
              <a:t>barang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</a:t>
            </a:r>
            <a:r>
              <a:rPr lang="en-US" dirty="0" err="1"/>
              <a:t>uang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tukar</a:t>
            </a:r>
            <a:r>
              <a:rPr lang="en-US" dirty="0"/>
              <a:t>. </a:t>
            </a:r>
            <a:r>
              <a:rPr lang="en-US" dirty="0" err="1"/>
              <a:t>Sedangkan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riil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dibagi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pendekatan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pendekatan</a:t>
            </a:r>
            <a:r>
              <a:rPr lang="en-US" dirty="0"/>
              <a:t> </a:t>
            </a:r>
            <a:r>
              <a:rPr lang="en-US" dirty="0" err="1"/>
              <a:t>pengeluaran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pendekatan</a:t>
            </a:r>
            <a:r>
              <a:rPr lang="en-US" dirty="0"/>
              <a:t> </a:t>
            </a:r>
            <a:r>
              <a:rPr lang="en-US" dirty="0" err="1"/>
              <a:t>sektoral</a:t>
            </a:r>
            <a:r>
              <a:rPr lang="en-US" dirty="0"/>
              <a:t>.</a:t>
            </a:r>
            <a:endParaRPr lang="id-ID" dirty="0"/>
          </a:p>
          <a:p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dasarnya</a:t>
            </a:r>
            <a:r>
              <a:rPr lang="en-US" dirty="0"/>
              <a:t> </a:t>
            </a:r>
            <a:r>
              <a:rPr lang="id-ID" dirty="0"/>
              <a:t>framework</a:t>
            </a:r>
            <a:r>
              <a:rPr lang="en-US" dirty="0"/>
              <a:t> FPP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id-ID" dirty="0"/>
              <a:t>memotret keseimbangan struktur perekonomian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periode</a:t>
            </a:r>
            <a:r>
              <a:rPr lang="en-US" dirty="0"/>
              <a:t> </a:t>
            </a:r>
            <a:r>
              <a:rPr lang="en-US" dirty="0" err="1"/>
              <a:t>tertentu</a:t>
            </a:r>
            <a:r>
              <a:rPr lang="en-US" dirty="0"/>
              <a:t>, </a:t>
            </a:r>
            <a:r>
              <a:rPr lang="id-ID" dirty="0"/>
              <a:t>yang tercermin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keempat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di </a:t>
            </a:r>
            <a:r>
              <a:rPr lang="en-US" dirty="0" err="1"/>
              <a:t>atas</a:t>
            </a:r>
            <a:r>
              <a:rPr lang="en-US" dirty="0"/>
              <a:t> yang </a:t>
            </a:r>
            <a:r>
              <a:rPr lang="en-US" dirty="0" err="1"/>
              <a:t>tercermin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lima</a:t>
            </a:r>
            <a:r>
              <a:rPr lang="id-ID" dirty="0"/>
              <a:t> neraca </a:t>
            </a:r>
            <a:r>
              <a:rPr lang="en-US" dirty="0" err="1"/>
              <a:t>utama</a:t>
            </a:r>
            <a:r>
              <a:rPr lang="id-ID" dirty="0"/>
              <a:t>.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neraca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riil</a:t>
            </a:r>
            <a:r>
              <a:rPr lang="en-US" dirty="0"/>
              <a:t>, </a:t>
            </a:r>
            <a:r>
              <a:rPr lang="en-US" dirty="0" err="1"/>
              <a:t>moneter</a:t>
            </a:r>
            <a:r>
              <a:rPr lang="en-US" dirty="0"/>
              <a:t>, </a:t>
            </a:r>
            <a:r>
              <a:rPr lang="en-US" dirty="0" err="1"/>
              <a:t>eksternal</a:t>
            </a:r>
            <a:r>
              <a:rPr lang="en-US" dirty="0"/>
              <a:t>, </a:t>
            </a:r>
            <a:r>
              <a:rPr lang="en-US" dirty="0" err="1"/>
              <a:t>fiskal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. </a:t>
            </a:r>
            <a:endParaRPr lang="en-US" dirty="0" smtClean="0"/>
          </a:p>
          <a:p>
            <a:r>
              <a:rPr lang="id-ID" dirty="0"/>
              <a:t>Hubungan identitas antar variabel pada model tersebut mengikuti hubungan akunting yang seimbang seperti yang dilakukan antara lain oleh IMF dalam bahan ajar FPP IMF (Gambar </a:t>
            </a:r>
            <a:r>
              <a:rPr lang="en-US" dirty="0" smtClean="0"/>
              <a:t>di </a:t>
            </a:r>
            <a:r>
              <a:rPr lang="en-US" dirty="0" err="1" smtClean="0"/>
              <a:t>hal</a:t>
            </a:r>
            <a:r>
              <a:rPr lang="en-US" dirty="0" smtClean="0"/>
              <a:t> </a:t>
            </a:r>
            <a:r>
              <a:rPr lang="en-US" dirty="0" err="1" smtClean="0"/>
              <a:t>berikutnya</a:t>
            </a:r>
            <a:r>
              <a:rPr lang="id-ID" dirty="0" smtClean="0"/>
              <a:t>)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err="1" smtClean="0"/>
              <a:t>Konsistensi</a:t>
            </a:r>
            <a:r>
              <a:rPr lang="en-US" dirty="0" smtClean="0"/>
              <a:t> </a:t>
            </a:r>
            <a:r>
              <a:rPr lang="en-US" dirty="0"/>
              <a:t>lain yang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dilihat</a:t>
            </a:r>
            <a:r>
              <a:rPr lang="en-US" dirty="0"/>
              <a:t> </a:t>
            </a:r>
            <a:r>
              <a:rPr lang="en-US" dirty="0" err="1"/>
              <a:t>misalnya</a:t>
            </a:r>
            <a:r>
              <a:rPr lang="en-US" dirty="0"/>
              <a:t> </a:t>
            </a:r>
            <a:r>
              <a:rPr lang="en-US" dirty="0" err="1"/>
              <a:t>antara</a:t>
            </a:r>
            <a:r>
              <a:rPr lang="en-US" dirty="0"/>
              <a:t> lain: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i="1" dirty="0"/>
              <a:t>current account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ek</a:t>
            </a:r>
            <a:r>
              <a:rPr lang="id-ID" dirty="0"/>
              <a:t>s</a:t>
            </a:r>
            <a:r>
              <a:rPr lang="en-US" dirty="0" err="1"/>
              <a:t>ternal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sektor</a:t>
            </a:r>
            <a:r>
              <a:rPr lang="en-US" dirty="0"/>
              <a:t> </a:t>
            </a:r>
            <a:r>
              <a:rPr lang="en-US" dirty="0" err="1"/>
              <a:t>riil</a:t>
            </a:r>
            <a:r>
              <a:rPr lang="en-US" dirty="0"/>
              <a:t>. </a:t>
            </a:r>
            <a:r>
              <a:rPr lang="en-US" dirty="0" err="1"/>
              <a:t>Pergerakan</a:t>
            </a:r>
            <a:r>
              <a:rPr lang="en-US" dirty="0"/>
              <a:t> PDB LU </a:t>
            </a:r>
            <a:r>
              <a:rPr lang="en-US" dirty="0" err="1"/>
              <a:t>Konstruksi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selaras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pergerakan</a:t>
            </a:r>
            <a:r>
              <a:rPr lang="en-US" dirty="0"/>
              <a:t> PDB </a:t>
            </a:r>
            <a:r>
              <a:rPr lang="en-US" dirty="0" err="1"/>
              <a:t>Permintaan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investasi</a:t>
            </a:r>
            <a:r>
              <a:rPr lang="en-US" dirty="0"/>
              <a:t> </a:t>
            </a:r>
            <a:r>
              <a:rPr lang="en-US" dirty="0" err="1"/>
              <a:t>bangunan</a:t>
            </a:r>
            <a:r>
              <a:rPr lang="en-US" dirty="0"/>
              <a:t>. </a:t>
            </a:r>
            <a:r>
              <a:rPr lang="en-US" dirty="0" err="1"/>
              <a:t>Perlu</a:t>
            </a:r>
            <a:r>
              <a:rPr lang="en-US" dirty="0"/>
              <a:t> </a:t>
            </a:r>
            <a:r>
              <a:rPr lang="en-US" dirty="0" err="1"/>
              <a:t>dicek</a:t>
            </a:r>
            <a:r>
              <a:rPr lang="en-US" dirty="0"/>
              <a:t> </a:t>
            </a:r>
            <a:r>
              <a:rPr lang="en-US" dirty="0" err="1"/>
              <a:t>juga</a:t>
            </a:r>
            <a:r>
              <a:rPr lang="en-US" dirty="0"/>
              <a:t> </a:t>
            </a:r>
            <a:r>
              <a:rPr lang="en-US" dirty="0" err="1"/>
              <a:t>pertumbuhan</a:t>
            </a:r>
            <a:r>
              <a:rPr lang="en-US" dirty="0"/>
              <a:t> </a:t>
            </a:r>
            <a:r>
              <a:rPr lang="en-US" dirty="0" err="1"/>
              <a:t>investasi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pertumbuhan</a:t>
            </a:r>
            <a:r>
              <a:rPr lang="en-US" dirty="0"/>
              <a:t> </a:t>
            </a:r>
            <a:r>
              <a:rPr lang="en-US" dirty="0" err="1"/>
              <a:t>kredit</a:t>
            </a:r>
            <a:r>
              <a:rPr lang="en-US" dirty="0"/>
              <a:t>.  </a:t>
            </a:r>
            <a:endParaRPr lang="id-ID" dirty="0"/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29375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Metodologi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41632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Relasi</a:t>
            </a:r>
            <a:r>
              <a:rPr lang="en-US" dirty="0" smtClean="0"/>
              <a:t> </a:t>
            </a:r>
            <a:r>
              <a:rPr lang="en-US" dirty="0" err="1" smtClean="0"/>
              <a:t>Antar</a:t>
            </a:r>
            <a:r>
              <a:rPr lang="en-US" dirty="0" smtClean="0"/>
              <a:t> </a:t>
            </a:r>
            <a:r>
              <a:rPr lang="en-US" dirty="0" err="1" smtClean="0"/>
              <a:t>Sektor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8288" y="903930"/>
            <a:ext cx="10009539" cy="59540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28444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Rencana penyelesaian dan Tim Peneliti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4163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36" y="867347"/>
            <a:ext cx="11587959" cy="1094146"/>
          </a:xfrm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  <a:r>
              <a:rPr lang="en-US" dirty="0" smtClean="0"/>
              <a:t>Tim </a:t>
            </a:r>
            <a:r>
              <a:rPr lang="en-US" dirty="0" err="1"/>
              <a:t>peneliti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sebagai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:</a:t>
            </a:r>
            <a:endParaRPr lang="id-ID" sz="1200" dirty="0"/>
          </a:p>
          <a:p>
            <a:pPr lvl="1"/>
            <a:r>
              <a:rPr lang="en-US" dirty="0"/>
              <a:t>Ginanjar Utama</a:t>
            </a:r>
            <a:endParaRPr lang="id-ID" sz="1200" dirty="0"/>
          </a:p>
          <a:p>
            <a:pPr lvl="1"/>
            <a:r>
              <a:rPr lang="en-US" dirty="0"/>
              <a:t>Ayi Supriyadi</a:t>
            </a:r>
            <a:endParaRPr lang="id-ID" sz="1200" dirty="0"/>
          </a:p>
          <a:p>
            <a:pPr lvl="1"/>
            <a:r>
              <a:rPr lang="en-US" dirty="0"/>
              <a:t>Nadira Firinda</a:t>
            </a:r>
            <a:endParaRPr lang="id-ID" sz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053" y="2198748"/>
            <a:ext cx="9489558" cy="4100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7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3">
            <a:extLst>
              <a:ext uri="{FF2B5EF4-FFF2-40B4-BE49-F238E27FC236}">
                <a16:creationId xmlns:a16="http://schemas.microsoft.com/office/drawing/2014/main" id="{5031786E-8F2F-4638-BE06-F4BEB4631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Referensi</a:t>
            </a:r>
            <a:endParaRPr lang="id-ID" i="1" dirty="0"/>
          </a:p>
        </p:txBody>
      </p:sp>
      <p:sp>
        <p:nvSpPr>
          <p:cNvPr id="4" name="Tampungan Konten 3">
            <a:extLst>
              <a:ext uri="{FF2B5EF4-FFF2-40B4-BE49-F238E27FC236}">
                <a16:creationId xmlns:a16="http://schemas.microsoft.com/office/drawing/2014/main" id="{53D3414B-56A7-4BFA-A301-551F8D2DA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38" y="487274"/>
            <a:ext cx="12029440" cy="341632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3" name="Content Placeholder 15">
            <a:extLst>
              <a:ext uri="{FF2B5EF4-FFF2-40B4-BE49-F238E27FC236}">
                <a16:creationId xmlns:a16="http://schemas.microsoft.com/office/drawing/2014/main" id="{2408896B-C2AC-4DC7-8514-31C8BEB66C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4936" y="867347"/>
            <a:ext cx="11587959" cy="3203954"/>
          </a:xfrm>
        </p:spPr>
        <p:txBody>
          <a:bodyPr wrap="square">
            <a:spAutoFit/>
          </a:bodyPr>
          <a:lstStyle/>
          <a:p>
            <a:pPr lvl="0"/>
            <a:r>
              <a:rPr lang="id-ID" dirty="0"/>
              <a:t>IMF, Financial Programming and Policies, IMF ICD, 2013</a:t>
            </a:r>
          </a:p>
          <a:p>
            <a:pPr lvl="0"/>
            <a:r>
              <a:rPr lang="en-US" dirty="0"/>
              <a:t>Burgess, S., Fernandez-</a:t>
            </a:r>
            <a:r>
              <a:rPr lang="en-US" dirty="0" err="1"/>
              <a:t>Corugedo</a:t>
            </a:r>
            <a:r>
              <a:rPr lang="en-US" dirty="0"/>
              <a:t>, E., </a:t>
            </a:r>
            <a:r>
              <a:rPr lang="en-US" dirty="0" err="1"/>
              <a:t>Groth</a:t>
            </a:r>
            <a:r>
              <a:rPr lang="en-US" dirty="0"/>
              <a:t>, C., Harrison, R., Monti, F., </a:t>
            </a:r>
            <a:r>
              <a:rPr lang="en-US" dirty="0" err="1"/>
              <a:t>Theodoridis</a:t>
            </a:r>
            <a:r>
              <a:rPr lang="en-US" dirty="0"/>
              <a:t>, K. and Waldron, M., “</a:t>
            </a:r>
            <a:r>
              <a:rPr lang="id-ID" i="1" dirty="0"/>
              <a:t>The Bank of England’s forecasting platform: COMPASS, MAPS, EASE and the suite of models</a:t>
            </a:r>
            <a:r>
              <a:rPr lang="en-US" i="1" dirty="0"/>
              <a:t>”</a:t>
            </a:r>
            <a:r>
              <a:rPr lang="en-US" dirty="0"/>
              <a:t>, BOE Working Paper no 471, 2013</a:t>
            </a:r>
            <a:endParaRPr lang="id-ID" dirty="0"/>
          </a:p>
          <a:p>
            <a:pPr lvl="0"/>
            <a:r>
              <a:rPr lang="id-ID" dirty="0"/>
              <a:t>Utama, Ginanjar;</a:t>
            </a:r>
            <a:r>
              <a:rPr lang="en-US" dirty="0"/>
              <a:t> Devin; Faiz, Irman;</a:t>
            </a:r>
            <a:r>
              <a:rPr lang="id-ID" dirty="0"/>
              <a:t> Sahminan “</a:t>
            </a:r>
            <a:r>
              <a:rPr lang="id-ID" i="1" dirty="0"/>
              <a:t>Short Term Forecasting for Indonesia Economy (SOFIE) 20</a:t>
            </a:r>
            <a:r>
              <a:rPr lang="en-US" i="1" dirty="0"/>
              <a:t>20</a:t>
            </a:r>
            <a:r>
              <a:rPr lang="id-ID" dirty="0"/>
              <a:t>.” LHP DKEM, Desember 20</a:t>
            </a:r>
            <a:r>
              <a:rPr lang="en-US" dirty="0"/>
              <a:t>20</a:t>
            </a:r>
            <a:r>
              <a:rPr lang="id-ID" dirty="0"/>
              <a:t>.</a:t>
            </a:r>
          </a:p>
          <a:p>
            <a:pPr lvl="0"/>
            <a:r>
              <a:rPr lang="id-ID" dirty="0"/>
              <a:t>Utama, Ginanjar;</a:t>
            </a:r>
            <a:r>
              <a:rPr lang="en-US" dirty="0"/>
              <a:t> Firinda, Nadira; Bathaluddin, M Barik; Kusuma, IGP Wira </a:t>
            </a:r>
            <a:r>
              <a:rPr lang="id-ID" dirty="0"/>
              <a:t>“</a:t>
            </a:r>
            <a:r>
              <a:rPr lang="en-US" i="1" dirty="0" err="1"/>
              <a:t>Pengembangan</a:t>
            </a:r>
            <a:r>
              <a:rPr lang="en-US" i="1" dirty="0"/>
              <a:t> Model </a:t>
            </a:r>
            <a:r>
              <a:rPr lang="en-US" i="1" dirty="0" err="1"/>
              <a:t>Sektoral</a:t>
            </a:r>
            <a:r>
              <a:rPr lang="id-ID" dirty="0"/>
              <a:t>” LHP DKEM, Desember 20</a:t>
            </a:r>
            <a:r>
              <a:rPr lang="en-US" dirty="0"/>
              <a:t>21</a:t>
            </a:r>
            <a:r>
              <a:rPr lang="id-ID" dirty="0"/>
              <a:t>.</a:t>
            </a:r>
          </a:p>
          <a:p>
            <a:pPr lvl="0"/>
            <a:r>
              <a:rPr lang="id-ID" dirty="0"/>
              <a:t>Wijoseno, Atet; Waluyo; Jati, Bathaluddin, M. Barik; Adhi P., Nur M.; Devin; Astuti, Rieska I.; Oktaviyanti, Dwi; Atras, M. Fadhel;  Harun, Cicilia A.; Sahminan; Kusuma, I.G.P. Wira; Affandi, Yoga; “</a:t>
            </a:r>
            <a:r>
              <a:rPr lang="id-ID" i="1" dirty="0"/>
              <a:t>Model BIPOLMIX (BI Policy Mix); Interaksi Kebijakan Moneter – Makroprudensial</a:t>
            </a:r>
            <a:r>
              <a:rPr lang="id-ID" dirty="0"/>
              <a:t>” LHP DKEM, Desember 2021.</a:t>
            </a:r>
          </a:p>
          <a:p>
            <a:pPr lvl="0"/>
            <a:r>
              <a:rPr lang="en-US" dirty="0"/>
              <a:t>Tanner, Evan</a:t>
            </a:r>
            <a:r>
              <a:rPr lang="en-US" i="1" dirty="0"/>
              <a:t>. ”The Algebraic Galaxy of Simple Macroeconomic Models.” </a:t>
            </a:r>
            <a:r>
              <a:rPr lang="en-US" dirty="0"/>
              <a:t>IMF Working Paper 17/123</a:t>
            </a:r>
            <a:r>
              <a:rPr lang="en-US" i="1" dirty="0"/>
              <a:t>, 2017.</a:t>
            </a:r>
            <a:endParaRPr lang="id-ID" dirty="0"/>
          </a:p>
          <a:p>
            <a:pPr lvl="0"/>
            <a:r>
              <a:rPr lang="en-US" dirty="0"/>
              <a:t>Tanner, Evan</a:t>
            </a:r>
            <a:r>
              <a:rPr lang="en-US" i="1" dirty="0"/>
              <a:t>. ”Disinflation, External Vulnerability, and Fiscal Intransigence: Some Unpleasant </a:t>
            </a:r>
            <a:r>
              <a:rPr lang="en-US" i="1" dirty="0" err="1"/>
              <a:t>Mundellian</a:t>
            </a:r>
            <a:r>
              <a:rPr lang="en-US" i="1" dirty="0"/>
              <a:t> Arithmetic”  </a:t>
            </a:r>
            <a:r>
              <a:rPr lang="en-US" dirty="0"/>
              <a:t>IMF Working Paper 17/118</a:t>
            </a:r>
            <a:r>
              <a:rPr lang="en-US" i="1" dirty="0"/>
              <a:t>, 2017.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315947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995</Words>
  <Application>Microsoft Office PowerPoint</Application>
  <PresentationFormat>Widescreen</PresentationFormat>
  <Paragraphs>59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Century Gothic</vt:lpstr>
      <vt:lpstr>Courier New</vt:lpstr>
      <vt:lpstr>Myriad Pro Cond</vt:lpstr>
      <vt:lpstr>Segoe UI</vt:lpstr>
      <vt:lpstr>Segoe UI Light</vt:lpstr>
      <vt:lpstr>Wingdings</vt:lpstr>
      <vt:lpstr>1_Office Theme</vt:lpstr>
      <vt:lpstr>PowerPoint Presentation</vt:lpstr>
      <vt:lpstr>PowerPoint Presentation</vt:lpstr>
      <vt:lpstr>Latar Belakang</vt:lpstr>
      <vt:lpstr>Tujuan</vt:lpstr>
      <vt:lpstr>Ruang Lingkup</vt:lpstr>
      <vt:lpstr>Metodologi</vt:lpstr>
      <vt:lpstr>Metodologi</vt:lpstr>
      <vt:lpstr>Rencana penyelesaian dan Tim Peneliti</vt:lpstr>
      <vt:lpstr>Referensi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Asrianti Mira Anggraeni</dc:creator>
  <cp:lastModifiedBy>Ginanjar Utama</cp:lastModifiedBy>
  <cp:revision>16</cp:revision>
  <dcterms:created xsi:type="dcterms:W3CDTF">2022-01-13T02:26:36Z</dcterms:created>
  <dcterms:modified xsi:type="dcterms:W3CDTF">2022-02-21T14:11:17Z</dcterms:modified>
</cp:coreProperties>
</file>

<file path=docProps/thumbnail.jpeg>
</file>